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12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ECABF-E8F7-4E39-BDCF-4DE1B6391AF5}" type="datetimeFigureOut">
              <a:rPr lang="en-IN" smtClean="0"/>
              <a:t>24-06-2014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24426-289A-4E69-94DC-BADBF1D9A8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6519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32938-06D3-49C5-9540-4E707603906A}" type="datetimeFigureOut">
              <a:rPr lang="en-IN" smtClean="0"/>
              <a:t>24-06-2014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2F1D17-54E4-4FDD-BAFC-A2F312275D4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4278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A9C795E-59C4-4BE5-B139-40363F53CE27}" type="datetime1">
              <a:rPr lang="en-IN" smtClean="0"/>
              <a:t>24-06-2014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IN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C0B-008F-4350-B49A-BDF29854A592}" type="datetime1">
              <a:rPr lang="en-IN" smtClean="0"/>
              <a:t>24-06-2014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04CEB-8488-4B75-9217-5BC43922DA97}" type="datetime1">
              <a:rPr lang="en-IN" smtClean="0"/>
              <a:t>24-06-2014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D6121E-1425-4F5B-BA62-68B005AB44E1}" type="datetime1">
              <a:rPr lang="en-IN" smtClean="0"/>
              <a:t>24-06-2014</a:t>
            </a:fld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3EE8BCC-E402-4668-8B33-F308795C906A}" type="datetime1">
              <a:rPr lang="en-IN" smtClean="0"/>
              <a:t>24-06-2014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IN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E2A0-DC97-457F-B6CA-058DE2C05C93}" type="datetime1">
              <a:rPr lang="en-IN" smtClean="0"/>
              <a:t>24-06-2014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43E1F-87E2-43E5-9979-1D0E5E0E01E4}" type="datetime1">
              <a:rPr lang="en-IN" smtClean="0"/>
              <a:t>24-06-2014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ADE1B1-7A37-45AB-AE27-3CFB4E94F751}" type="datetime1">
              <a:rPr lang="en-IN" smtClean="0"/>
              <a:t>24-06-2014</a:t>
            </a:fld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1DC1-86F4-4DA1-A0E1-4948F6D29F7C}" type="datetime1">
              <a:rPr lang="en-IN" smtClean="0"/>
              <a:t>24-06-2014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4073EB-3D7B-47D5-A828-9F90858E9719}" type="datetime1">
              <a:rPr lang="en-IN" smtClean="0"/>
              <a:t>24-06-2014</a:t>
            </a:fld>
            <a:endParaRPr lang="en-IN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F7EFCFD-B746-4F85-BA35-A61C14345D58}" type="datetime1">
              <a:rPr lang="en-IN" smtClean="0"/>
              <a:t>24-06-2014</a:t>
            </a:fld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3FC349F-AD04-472A-B55A-D134CAD9E0BE}" type="datetime1">
              <a:rPr lang="en-IN" smtClean="0"/>
              <a:t>24-06-2014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BE86D77-C314-4AA7-AFBF-7C4B896F360B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39752" y="1916832"/>
            <a:ext cx="6172200" cy="1894362"/>
          </a:xfrm>
        </p:spPr>
        <p:txBody>
          <a:bodyPr>
            <a:noAutofit/>
          </a:bodyPr>
          <a:lstStyle/>
          <a:p>
            <a:r>
              <a:rPr lang="en-US" sz="4000" dirty="0" smtClean="0"/>
              <a:t>Settlement of cross-border electricity trade</a:t>
            </a:r>
            <a:endParaRPr lang="en-IN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Ravinder</a:t>
            </a:r>
            <a:endParaRPr lang="en-US" dirty="0" smtClean="0"/>
          </a:p>
          <a:p>
            <a:r>
              <a:rPr lang="en-US" dirty="0"/>
              <a:t>r</a:t>
            </a:r>
            <a:r>
              <a:rPr lang="en-US" dirty="0" smtClean="0"/>
              <a:t>avinders.only@gmail.com</a:t>
            </a:r>
          </a:p>
          <a:p>
            <a:r>
              <a:rPr lang="en-US" dirty="0" smtClean="0"/>
              <a:t>Kathmandu</a:t>
            </a:r>
          </a:p>
          <a:p>
            <a:r>
              <a:rPr lang="en-US" dirty="0" smtClean="0"/>
              <a:t>27</a:t>
            </a:r>
            <a:r>
              <a:rPr lang="en-US" baseline="30000" dirty="0" smtClean="0"/>
              <a:t>th</a:t>
            </a:r>
            <a:r>
              <a:rPr lang="en-US" dirty="0" smtClean="0"/>
              <a:t> June 2014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57782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Type of settlement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IN" sz="3200" dirty="0"/>
              <a:t>Regional Energy </a:t>
            </a:r>
            <a:r>
              <a:rPr lang="en-IN" sz="3200" dirty="0" smtClean="0"/>
              <a:t>Accounts: Long-term PPAs and Bilateral trade</a:t>
            </a:r>
          </a:p>
          <a:p>
            <a:r>
              <a:rPr lang="en-IN" sz="3200" dirty="0"/>
              <a:t>Regional Transmission </a:t>
            </a:r>
            <a:r>
              <a:rPr lang="en-IN" sz="3200" dirty="0" smtClean="0"/>
              <a:t>Accounts</a:t>
            </a:r>
          </a:p>
          <a:p>
            <a:r>
              <a:rPr lang="en-US" sz="3200" dirty="0" smtClean="0"/>
              <a:t>Regional Transmission Deviation Account</a:t>
            </a:r>
            <a:endParaRPr lang="en-IN" sz="3200" dirty="0" smtClean="0"/>
          </a:p>
          <a:p>
            <a:r>
              <a:rPr lang="en-IN" sz="3200" dirty="0"/>
              <a:t>Reactive Energy Charges </a:t>
            </a:r>
            <a:r>
              <a:rPr lang="en-IN" sz="3200" dirty="0" smtClean="0"/>
              <a:t>Account</a:t>
            </a:r>
          </a:p>
          <a:p>
            <a:r>
              <a:rPr lang="en-IN" sz="3200" dirty="0"/>
              <a:t>Deviation Account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0382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dirty="0"/>
              <a:t>Regional Energy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Based on scheduled generation/</a:t>
            </a:r>
            <a:r>
              <a:rPr lang="en-US" sz="3600" dirty="0" err="1" smtClean="0"/>
              <a:t>drawal</a:t>
            </a:r>
            <a:endParaRPr lang="en-US" sz="3600" dirty="0" smtClean="0"/>
          </a:p>
          <a:p>
            <a:r>
              <a:rPr lang="en-US" sz="3600" dirty="0" smtClean="0"/>
              <a:t>Covers capacity charge and energy charge</a:t>
            </a:r>
          </a:p>
          <a:p>
            <a:r>
              <a:rPr lang="en-US" sz="3600" dirty="0" smtClean="0"/>
              <a:t>Or as per PPA</a:t>
            </a:r>
            <a:endParaRPr lang="en-IN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0340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Bilateral trade account</a:t>
            </a:r>
            <a:endParaRPr lang="en-IN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52019261"/>
              </p:ext>
            </p:extLst>
          </p:nvPr>
        </p:nvGraphicFramePr>
        <p:xfrm>
          <a:off x="179512" y="1600200"/>
          <a:ext cx="8712968" cy="43891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584176"/>
                <a:gridCol w="504056"/>
                <a:gridCol w="1944216"/>
                <a:gridCol w="1440160"/>
                <a:gridCol w="504056"/>
                <a:gridCol w="1368152"/>
                <a:gridCol w="13681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SELLER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FROM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TRADER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BUYER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TO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SCH</a:t>
                      </a:r>
                      <a:r>
                        <a:rPr lang="en-US" sz="2400" baseline="0" dirty="0" smtClean="0"/>
                        <a:t> Energy</a:t>
                      </a:r>
                    </a:p>
                    <a:p>
                      <a:r>
                        <a:rPr lang="en-US" sz="2400" baseline="0" dirty="0" smtClean="0"/>
                        <a:t>Peak MU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SCH Energy</a:t>
                      </a:r>
                    </a:p>
                    <a:p>
                      <a:r>
                        <a:rPr lang="en-US" sz="2400" dirty="0" smtClean="0"/>
                        <a:t>Off</a:t>
                      </a:r>
                      <a:r>
                        <a:rPr lang="en-US" sz="2400" baseline="0" dirty="0" smtClean="0"/>
                        <a:t> peak MU</a:t>
                      </a:r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DVC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IEX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WBSEDCL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GRIDCO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PTC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KSEB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WBSEDCL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ER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PTC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BPDB</a:t>
                      </a:r>
                      <a:endParaRPr lang="en-IN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 smtClean="0"/>
                        <a:t>23.9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104.3</a:t>
                      </a:r>
                      <a:endParaRPr lang="en-IN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4733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sz="4000" dirty="0"/>
              <a:t>Deviation Account</a:t>
            </a:r>
            <a:r>
              <a:rPr lang="en-IN" sz="2800" dirty="0"/>
              <a:t/>
            </a:r>
            <a:br>
              <a:rPr lang="en-IN" sz="2800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Deviation charge arises from difference between schedule and actual</a:t>
            </a:r>
          </a:p>
          <a:p>
            <a:r>
              <a:rPr lang="en-US" sz="3600" dirty="0" smtClean="0"/>
              <a:t>Calculated as per UI regulations</a:t>
            </a:r>
          </a:p>
          <a:p>
            <a:r>
              <a:rPr lang="en-US" sz="3600" dirty="0" smtClean="0"/>
              <a:t> Deviation Charge: Payable/ Receivable</a:t>
            </a:r>
          </a:p>
          <a:p>
            <a:r>
              <a:rPr lang="en-US" sz="3600" dirty="0" smtClean="0"/>
              <a:t>Additional Deviation charge</a:t>
            </a:r>
            <a:endParaRPr lang="en-IN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8088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/>
          <p:nvPr/>
        </p:nvSpPr>
        <p:spPr>
          <a:xfrm>
            <a:off x="304800" y="160421"/>
            <a:ext cx="8742947" cy="6448926"/>
          </a:xfrm>
          <a:custGeom>
            <a:avLst/>
            <a:gdLst>
              <a:gd name="connsiteX0" fmla="*/ 1668379 w 8742947"/>
              <a:gd name="connsiteY0" fmla="*/ 4347411 h 6448926"/>
              <a:gd name="connsiteX1" fmla="*/ 1700463 w 8742947"/>
              <a:gd name="connsiteY1" fmla="*/ 3513221 h 6448926"/>
              <a:gd name="connsiteX2" fmla="*/ 1716505 w 8742947"/>
              <a:gd name="connsiteY2" fmla="*/ 3465095 h 6448926"/>
              <a:gd name="connsiteX3" fmla="*/ 1780674 w 8742947"/>
              <a:gd name="connsiteY3" fmla="*/ 3368842 h 6448926"/>
              <a:gd name="connsiteX4" fmla="*/ 1844842 w 8742947"/>
              <a:gd name="connsiteY4" fmla="*/ 3240505 h 6448926"/>
              <a:gd name="connsiteX5" fmla="*/ 1860884 w 8742947"/>
              <a:gd name="connsiteY5" fmla="*/ 3192379 h 6448926"/>
              <a:gd name="connsiteX6" fmla="*/ 1941095 w 8742947"/>
              <a:gd name="connsiteY6" fmla="*/ 3096126 h 6448926"/>
              <a:gd name="connsiteX7" fmla="*/ 1989221 w 8742947"/>
              <a:gd name="connsiteY7" fmla="*/ 2983832 h 6448926"/>
              <a:gd name="connsiteX8" fmla="*/ 2053389 w 8742947"/>
              <a:gd name="connsiteY8" fmla="*/ 2903621 h 6448926"/>
              <a:gd name="connsiteX9" fmla="*/ 2101516 w 8742947"/>
              <a:gd name="connsiteY9" fmla="*/ 2759242 h 6448926"/>
              <a:gd name="connsiteX10" fmla="*/ 2117558 w 8742947"/>
              <a:gd name="connsiteY10" fmla="*/ 2711116 h 6448926"/>
              <a:gd name="connsiteX11" fmla="*/ 2149642 w 8742947"/>
              <a:gd name="connsiteY11" fmla="*/ 2438400 h 6448926"/>
              <a:gd name="connsiteX12" fmla="*/ 2165684 w 8742947"/>
              <a:gd name="connsiteY12" fmla="*/ 2310063 h 6448926"/>
              <a:gd name="connsiteX13" fmla="*/ 2181726 w 8742947"/>
              <a:gd name="connsiteY13" fmla="*/ 2261937 h 6448926"/>
              <a:gd name="connsiteX14" fmla="*/ 2197768 w 8742947"/>
              <a:gd name="connsiteY14" fmla="*/ 2181726 h 6448926"/>
              <a:gd name="connsiteX15" fmla="*/ 2229853 w 8742947"/>
              <a:gd name="connsiteY15" fmla="*/ 2005263 h 6448926"/>
              <a:gd name="connsiteX16" fmla="*/ 2245895 w 8742947"/>
              <a:gd name="connsiteY16" fmla="*/ 1925053 h 6448926"/>
              <a:gd name="connsiteX17" fmla="*/ 2277979 w 8742947"/>
              <a:gd name="connsiteY17" fmla="*/ 1844842 h 6448926"/>
              <a:gd name="connsiteX18" fmla="*/ 2294021 w 8742947"/>
              <a:gd name="connsiteY18" fmla="*/ 1780674 h 6448926"/>
              <a:gd name="connsiteX19" fmla="*/ 2358189 w 8742947"/>
              <a:gd name="connsiteY19" fmla="*/ 1620253 h 6448926"/>
              <a:gd name="connsiteX20" fmla="*/ 2422358 w 8742947"/>
              <a:gd name="connsiteY20" fmla="*/ 1475874 h 6448926"/>
              <a:gd name="connsiteX21" fmla="*/ 2438400 w 8742947"/>
              <a:gd name="connsiteY21" fmla="*/ 1427747 h 6448926"/>
              <a:gd name="connsiteX22" fmla="*/ 2518611 w 8742947"/>
              <a:gd name="connsiteY22" fmla="*/ 1299411 h 6448926"/>
              <a:gd name="connsiteX23" fmla="*/ 2614863 w 8742947"/>
              <a:gd name="connsiteY23" fmla="*/ 1155032 h 6448926"/>
              <a:gd name="connsiteX24" fmla="*/ 2679032 w 8742947"/>
              <a:gd name="connsiteY24" fmla="*/ 1042737 h 6448926"/>
              <a:gd name="connsiteX25" fmla="*/ 2727158 w 8742947"/>
              <a:gd name="connsiteY25" fmla="*/ 1010653 h 6448926"/>
              <a:gd name="connsiteX26" fmla="*/ 2791326 w 8742947"/>
              <a:gd name="connsiteY26" fmla="*/ 930442 h 6448926"/>
              <a:gd name="connsiteX27" fmla="*/ 2839453 w 8742947"/>
              <a:gd name="connsiteY27" fmla="*/ 898358 h 6448926"/>
              <a:gd name="connsiteX28" fmla="*/ 2935705 w 8742947"/>
              <a:gd name="connsiteY28" fmla="*/ 786063 h 6448926"/>
              <a:gd name="connsiteX29" fmla="*/ 2983832 w 8742947"/>
              <a:gd name="connsiteY29" fmla="*/ 705853 h 6448926"/>
              <a:gd name="connsiteX30" fmla="*/ 3048000 w 8742947"/>
              <a:gd name="connsiteY30" fmla="*/ 561474 h 6448926"/>
              <a:gd name="connsiteX31" fmla="*/ 3064042 w 8742947"/>
              <a:gd name="connsiteY31" fmla="*/ 465221 h 6448926"/>
              <a:gd name="connsiteX32" fmla="*/ 3096126 w 8742947"/>
              <a:gd name="connsiteY32" fmla="*/ 417095 h 6448926"/>
              <a:gd name="connsiteX33" fmla="*/ 3144253 w 8742947"/>
              <a:gd name="connsiteY33" fmla="*/ 304800 h 6448926"/>
              <a:gd name="connsiteX34" fmla="*/ 3160295 w 8742947"/>
              <a:gd name="connsiteY34" fmla="*/ 256674 h 6448926"/>
              <a:gd name="connsiteX35" fmla="*/ 3208421 w 8742947"/>
              <a:gd name="connsiteY35" fmla="*/ 224590 h 6448926"/>
              <a:gd name="connsiteX36" fmla="*/ 3240505 w 8742947"/>
              <a:gd name="connsiteY36" fmla="*/ 192505 h 6448926"/>
              <a:gd name="connsiteX37" fmla="*/ 3272589 w 8742947"/>
              <a:gd name="connsiteY37" fmla="*/ 144379 h 6448926"/>
              <a:gd name="connsiteX38" fmla="*/ 3368842 w 8742947"/>
              <a:gd name="connsiteY38" fmla="*/ 112295 h 6448926"/>
              <a:gd name="connsiteX39" fmla="*/ 3433011 w 8742947"/>
              <a:gd name="connsiteY39" fmla="*/ 80211 h 6448926"/>
              <a:gd name="connsiteX40" fmla="*/ 3657600 w 8742947"/>
              <a:gd name="connsiteY40" fmla="*/ 48126 h 6448926"/>
              <a:gd name="connsiteX41" fmla="*/ 3785937 w 8742947"/>
              <a:gd name="connsiteY41" fmla="*/ 32084 h 6448926"/>
              <a:gd name="connsiteX42" fmla="*/ 4090737 w 8742947"/>
              <a:gd name="connsiteY42" fmla="*/ 0 h 6448926"/>
              <a:gd name="connsiteX43" fmla="*/ 5261811 w 8742947"/>
              <a:gd name="connsiteY43" fmla="*/ 16042 h 6448926"/>
              <a:gd name="connsiteX44" fmla="*/ 5358063 w 8742947"/>
              <a:gd name="connsiteY44" fmla="*/ 32084 h 6448926"/>
              <a:gd name="connsiteX45" fmla="*/ 5518484 w 8742947"/>
              <a:gd name="connsiteY45" fmla="*/ 48126 h 6448926"/>
              <a:gd name="connsiteX46" fmla="*/ 6673516 w 8742947"/>
              <a:gd name="connsiteY46" fmla="*/ 80211 h 6448926"/>
              <a:gd name="connsiteX47" fmla="*/ 6769768 w 8742947"/>
              <a:gd name="connsiteY47" fmla="*/ 96253 h 6448926"/>
              <a:gd name="connsiteX48" fmla="*/ 6833937 w 8742947"/>
              <a:gd name="connsiteY48" fmla="*/ 112295 h 6448926"/>
              <a:gd name="connsiteX49" fmla="*/ 7202905 w 8742947"/>
              <a:gd name="connsiteY49" fmla="*/ 144379 h 6448926"/>
              <a:gd name="connsiteX50" fmla="*/ 7267074 w 8742947"/>
              <a:gd name="connsiteY50" fmla="*/ 160421 h 6448926"/>
              <a:gd name="connsiteX51" fmla="*/ 7363326 w 8742947"/>
              <a:gd name="connsiteY51" fmla="*/ 176463 h 6448926"/>
              <a:gd name="connsiteX52" fmla="*/ 7411453 w 8742947"/>
              <a:gd name="connsiteY52" fmla="*/ 208547 h 6448926"/>
              <a:gd name="connsiteX53" fmla="*/ 7459579 w 8742947"/>
              <a:gd name="connsiteY53" fmla="*/ 224590 h 6448926"/>
              <a:gd name="connsiteX54" fmla="*/ 7620000 w 8742947"/>
              <a:gd name="connsiteY54" fmla="*/ 304800 h 6448926"/>
              <a:gd name="connsiteX55" fmla="*/ 7764379 w 8742947"/>
              <a:gd name="connsiteY55" fmla="*/ 352926 h 6448926"/>
              <a:gd name="connsiteX56" fmla="*/ 7828547 w 8742947"/>
              <a:gd name="connsiteY56" fmla="*/ 385011 h 6448926"/>
              <a:gd name="connsiteX57" fmla="*/ 7940842 w 8742947"/>
              <a:gd name="connsiteY57" fmla="*/ 417095 h 6448926"/>
              <a:gd name="connsiteX58" fmla="*/ 7988968 w 8742947"/>
              <a:gd name="connsiteY58" fmla="*/ 449179 h 6448926"/>
              <a:gd name="connsiteX59" fmla="*/ 8053137 w 8742947"/>
              <a:gd name="connsiteY59" fmla="*/ 465221 h 6448926"/>
              <a:gd name="connsiteX60" fmla="*/ 8149389 w 8742947"/>
              <a:gd name="connsiteY60" fmla="*/ 497305 h 6448926"/>
              <a:gd name="connsiteX61" fmla="*/ 8181474 w 8742947"/>
              <a:gd name="connsiteY61" fmla="*/ 529390 h 6448926"/>
              <a:gd name="connsiteX62" fmla="*/ 8229600 w 8742947"/>
              <a:gd name="connsiteY62" fmla="*/ 561474 h 6448926"/>
              <a:gd name="connsiteX63" fmla="*/ 8309811 w 8742947"/>
              <a:gd name="connsiteY63" fmla="*/ 641684 h 6448926"/>
              <a:gd name="connsiteX64" fmla="*/ 8373979 w 8742947"/>
              <a:gd name="connsiteY64" fmla="*/ 737937 h 6448926"/>
              <a:gd name="connsiteX65" fmla="*/ 8406063 w 8742947"/>
              <a:gd name="connsiteY65" fmla="*/ 802105 h 6448926"/>
              <a:gd name="connsiteX66" fmla="*/ 8454189 w 8742947"/>
              <a:gd name="connsiteY66" fmla="*/ 850232 h 6448926"/>
              <a:gd name="connsiteX67" fmla="*/ 8518358 w 8742947"/>
              <a:gd name="connsiteY67" fmla="*/ 994611 h 6448926"/>
              <a:gd name="connsiteX68" fmla="*/ 8566484 w 8742947"/>
              <a:gd name="connsiteY68" fmla="*/ 1122947 h 6448926"/>
              <a:gd name="connsiteX69" fmla="*/ 8630653 w 8742947"/>
              <a:gd name="connsiteY69" fmla="*/ 1251284 h 6448926"/>
              <a:gd name="connsiteX70" fmla="*/ 8646695 w 8742947"/>
              <a:gd name="connsiteY70" fmla="*/ 1315453 h 6448926"/>
              <a:gd name="connsiteX71" fmla="*/ 8678779 w 8742947"/>
              <a:gd name="connsiteY71" fmla="*/ 1411705 h 6448926"/>
              <a:gd name="connsiteX72" fmla="*/ 8710863 w 8742947"/>
              <a:gd name="connsiteY72" fmla="*/ 1524000 h 6448926"/>
              <a:gd name="connsiteX73" fmla="*/ 8742947 w 8742947"/>
              <a:gd name="connsiteY73" fmla="*/ 1892968 h 6448926"/>
              <a:gd name="connsiteX74" fmla="*/ 8726905 w 8742947"/>
              <a:gd name="connsiteY74" fmla="*/ 2727158 h 6448926"/>
              <a:gd name="connsiteX75" fmla="*/ 8710863 w 8742947"/>
              <a:gd name="connsiteY75" fmla="*/ 2935705 h 6448926"/>
              <a:gd name="connsiteX76" fmla="*/ 8678779 w 8742947"/>
              <a:gd name="connsiteY76" fmla="*/ 3015916 h 6448926"/>
              <a:gd name="connsiteX77" fmla="*/ 8646695 w 8742947"/>
              <a:gd name="connsiteY77" fmla="*/ 3176337 h 6448926"/>
              <a:gd name="connsiteX78" fmla="*/ 8630653 w 8742947"/>
              <a:gd name="connsiteY78" fmla="*/ 3240505 h 6448926"/>
              <a:gd name="connsiteX79" fmla="*/ 8598568 w 8742947"/>
              <a:gd name="connsiteY79" fmla="*/ 3336758 h 6448926"/>
              <a:gd name="connsiteX80" fmla="*/ 8582526 w 8742947"/>
              <a:gd name="connsiteY80" fmla="*/ 3433011 h 6448926"/>
              <a:gd name="connsiteX81" fmla="*/ 8566484 w 8742947"/>
              <a:gd name="connsiteY81" fmla="*/ 3545305 h 6448926"/>
              <a:gd name="connsiteX82" fmla="*/ 8534400 w 8742947"/>
              <a:gd name="connsiteY82" fmla="*/ 3593432 h 6448926"/>
              <a:gd name="connsiteX83" fmla="*/ 8502316 w 8742947"/>
              <a:gd name="connsiteY83" fmla="*/ 3705726 h 6448926"/>
              <a:gd name="connsiteX84" fmla="*/ 8454189 w 8742947"/>
              <a:gd name="connsiteY84" fmla="*/ 3801979 h 6448926"/>
              <a:gd name="connsiteX85" fmla="*/ 8438147 w 8742947"/>
              <a:gd name="connsiteY85" fmla="*/ 3850105 h 6448926"/>
              <a:gd name="connsiteX86" fmla="*/ 8406063 w 8742947"/>
              <a:gd name="connsiteY86" fmla="*/ 3914274 h 6448926"/>
              <a:gd name="connsiteX87" fmla="*/ 8390021 w 8742947"/>
              <a:gd name="connsiteY87" fmla="*/ 3978442 h 6448926"/>
              <a:gd name="connsiteX88" fmla="*/ 8357937 w 8742947"/>
              <a:gd name="connsiteY88" fmla="*/ 4074695 h 6448926"/>
              <a:gd name="connsiteX89" fmla="*/ 8341895 w 8742947"/>
              <a:gd name="connsiteY89" fmla="*/ 4122821 h 6448926"/>
              <a:gd name="connsiteX90" fmla="*/ 8309811 w 8742947"/>
              <a:gd name="connsiteY90" fmla="*/ 4170947 h 6448926"/>
              <a:gd name="connsiteX91" fmla="*/ 8261684 w 8742947"/>
              <a:gd name="connsiteY91" fmla="*/ 4347411 h 6448926"/>
              <a:gd name="connsiteX92" fmla="*/ 8245642 w 8742947"/>
              <a:gd name="connsiteY92" fmla="*/ 4395537 h 6448926"/>
              <a:gd name="connsiteX93" fmla="*/ 8229600 w 8742947"/>
              <a:gd name="connsiteY93" fmla="*/ 4491790 h 6448926"/>
              <a:gd name="connsiteX94" fmla="*/ 8197516 w 8742947"/>
              <a:gd name="connsiteY94" fmla="*/ 4732421 h 6448926"/>
              <a:gd name="connsiteX95" fmla="*/ 8165432 w 8742947"/>
              <a:gd name="connsiteY95" fmla="*/ 4908884 h 6448926"/>
              <a:gd name="connsiteX96" fmla="*/ 8133347 w 8742947"/>
              <a:gd name="connsiteY96" fmla="*/ 5053263 h 6448926"/>
              <a:gd name="connsiteX97" fmla="*/ 8053137 w 8742947"/>
              <a:gd name="connsiteY97" fmla="*/ 5149516 h 6448926"/>
              <a:gd name="connsiteX98" fmla="*/ 8021053 w 8742947"/>
              <a:gd name="connsiteY98" fmla="*/ 5213684 h 6448926"/>
              <a:gd name="connsiteX99" fmla="*/ 7860632 w 8742947"/>
              <a:gd name="connsiteY99" fmla="*/ 5309937 h 6448926"/>
              <a:gd name="connsiteX100" fmla="*/ 7796463 w 8742947"/>
              <a:gd name="connsiteY100" fmla="*/ 5406190 h 6448926"/>
              <a:gd name="connsiteX101" fmla="*/ 7732295 w 8742947"/>
              <a:gd name="connsiteY101" fmla="*/ 5454316 h 6448926"/>
              <a:gd name="connsiteX102" fmla="*/ 7636042 w 8742947"/>
              <a:gd name="connsiteY102" fmla="*/ 5534526 h 6448926"/>
              <a:gd name="connsiteX103" fmla="*/ 7603958 w 8742947"/>
              <a:gd name="connsiteY103" fmla="*/ 5582653 h 6448926"/>
              <a:gd name="connsiteX104" fmla="*/ 7475621 w 8742947"/>
              <a:gd name="connsiteY104" fmla="*/ 5694947 h 6448926"/>
              <a:gd name="connsiteX105" fmla="*/ 7347284 w 8742947"/>
              <a:gd name="connsiteY105" fmla="*/ 5791200 h 6448926"/>
              <a:gd name="connsiteX106" fmla="*/ 7283116 w 8742947"/>
              <a:gd name="connsiteY106" fmla="*/ 5839326 h 6448926"/>
              <a:gd name="connsiteX107" fmla="*/ 7202905 w 8742947"/>
              <a:gd name="connsiteY107" fmla="*/ 5855368 h 6448926"/>
              <a:gd name="connsiteX108" fmla="*/ 7026442 w 8742947"/>
              <a:gd name="connsiteY108" fmla="*/ 5903495 h 6448926"/>
              <a:gd name="connsiteX109" fmla="*/ 6882063 w 8742947"/>
              <a:gd name="connsiteY109" fmla="*/ 5919537 h 6448926"/>
              <a:gd name="connsiteX110" fmla="*/ 6833937 w 8742947"/>
              <a:gd name="connsiteY110" fmla="*/ 5935579 h 6448926"/>
              <a:gd name="connsiteX111" fmla="*/ 6657474 w 8742947"/>
              <a:gd name="connsiteY111" fmla="*/ 5967663 h 6448926"/>
              <a:gd name="connsiteX112" fmla="*/ 6609347 w 8742947"/>
              <a:gd name="connsiteY112" fmla="*/ 5983705 h 6448926"/>
              <a:gd name="connsiteX113" fmla="*/ 6416842 w 8742947"/>
              <a:gd name="connsiteY113" fmla="*/ 6063916 h 6448926"/>
              <a:gd name="connsiteX114" fmla="*/ 6368716 w 8742947"/>
              <a:gd name="connsiteY114" fmla="*/ 6079958 h 6448926"/>
              <a:gd name="connsiteX115" fmla="*/ 6224337 w 8742947"/>
              <a:gd name="connsiteY115" fmla="*/ 6096000 h 6448926"/>
              <a:gd name="connsiteX116" fmla="*/ 6096000 w 8742947"/>
              <a:gd name="connsiteY116" fmla="*/ 6112042 h 6448926"/>
              <a:gd name="connsiteX117" fmla="*/ 5999747 w 8742947"/>
              <a:gd name="connsiteY117" fmla="*/ 6128084 h 6448926"/>
              <a:gd name="connsiteX118" fmla="*/ 5197642 w 8742947"/>
              <a:gd name="connsiteY118" fmla="*/ 6144126 h 6448926"/>
              <a:gd name="connsiteX119" fmla="*/ 5085347 w 8742947"/>
              <a:gd name="connsiteY119" fmla="*/ 6192253 h 6448926"/>
              <a:gd name="connsiteX120" fmla="*/ 5037221 w 8742947"/>
              <a:gd name="connsiteY120" fmla="*/ 6208295 h 6448926"/>
              <a:gd name="connsiteX121" fmla="*/ 4989095 w 8742947"/>
              <a:gd name="connsiteY121" fmla="*/ 6240379 h 6448926"/>
              <a:gd name="connsiteX122" fmla="*/ 4876800 w 8742947"/>
              <a:gd name="connsiteY122" fmla="*/ 6256421 h 6448926"/>
              <a:gd name="connsiteX123" fmla="*/ 4732421 w 8742947"/>
              <a:gd name="connsiteY123" fmla="*/ 6288505 h 6448926"/>
              <a:gd name="connsiteX124" fmla="*/ 4363453 w 8742947"/>
              <a:gd name="connsiteY124" fmla="*/ 6304547 h 6448926"/>
              <a:gd name="connsiteX125" fmla="*/ 4154905 w 8742947"/>
              <a:gd name="connsiteY125" fmla="*/ 6320590 h 6448926"/>
              <a:gd name="connsiteX126" fmla="*/ 3994484 w 8742947"/>
              <a:gd name="connsiteY126" fmla="*/ 6352674 h 6448926"/>
              <a:gd name="connsiteX127" fmla="*/ 3898232 w 8742947"/>
              <a:gd name="connsiteY127" fmla="*/ 6384758 h 6448926"/>
              <a:gd name="connsiteX128" fmla="*/ 3818021 w 8742947"/>
              <a:gd name="connsiteY128" fmla="*/ 6400800 h 6448926"/>
              <a:gd name="connsiteX129" fmla="*/ 3721768 w 8742947"/>
              <a:gd name="connsiteY129" fmla="*/ 6432884 h 6448926"/>
              <a:gd name="connsiteX130" fmla="*/ 3657600 w 8742947"/>
              <a:gd name="connsiteY130" fmla="*/ 6448926 h 6448926"/>
              <a:gd name="connsiteX131" fmla="*/ 3673642 w 8742947"/>
              <a:gd name="connsiteY131" fmla="*/ 6368716 h 6448926"/>
              <a:gd name="connsiteX132" fmla="*/ 3625516 w 8742947"/>
              <a:gd name="connsiteY132" fmla="*/ 6336632 h 6448926"/>
              <a:gd name="connsiteX133" fmla="*/ 3545305 w 8742947"/>
              <a:gd name="connsiteY133" fmla="*/ 6368716 h 6448926"/>
              <a:gd name="connsiteX134" fmla="*/ 3416968 w 8742947"/>
              <a:gd name="connsiteY134" fmla="*/ 6384758 h 6448926"/>
              <a:gd name="connsiteX135" fmla="*/ 3320716 w 8742947"/>
              <a:gd name="connsiteY135" fmla="*/ 6416842 h 6448926"/>
              <a:gd name="connsiteX136" fmla="*/ 3272589 w 8742947"/>
              <a:gd name="connsiteY136" fmla="*/ 6432884 h 6448926"/>
              <a:gd name="connsiteX137" fmla="*/ 3128211 w 8742947"/>
              <a:gd name="connsiteY137" fmla="*/ 6448926 h 6448926"/>
              <a:gd name="connsiteX138" fmla="*/ 2646947 w 8742947"/>
              <a:gd name="connsiteY138" fmla="*/ 6416842 h 6448926"/>
              <a:gd name="connsiteX139" fmla="*/ 2470484 w 8742947"/>
              <a:gd name="connsiteY139" fmla="*/ 6368716 h 6448926"/>
              <a:gd name="connsiteX140" fmla="*/ 2310063 w 8742947"/>
              <a:gd name="connsiteY140" fmla="*/ 6352674 h 6448926"/>
              <a:gd name="connsiteX141" fmla="*/ 1909011 w 8742947"/>
              <a:gd name="connsiteY141" fmla="*/ 6368716 h 6448926"/>
              <a:gd name="connsiteX142" fmla="*/ 1860884 w 8742947"/>
              <a:gd name="connsiteY142" fmla="*/ 6384758 h 6448926"/>
              <a:gd name="connsiteX143" fmla="*/ 1764632 w 8742947"/>
              <a:gd name="connsiteY143" fmla="*/ 6400800 h 6448926"/>
              <a:gd name="connsiteX144" fmla="*/ 1716505 w 8742947"/>
              <a:gd name="connsiteY144" fmla="*/ 6416842 h 6448926"/>
              <a:gd name="connsiteX145" fmla="*/ 1524000 w 8742947"/>
              <a:gd name="connsiteY145" fmla="*/ 6432884 h 6448926"/>
              <a:gd name="connsiteX146" fmla="*/ 882316 w 8742947"/>
              <a:gd name="connsiteY146" fmla="*/ 6416842 h 6448926"/>
              <a:gd name="connsiteX147" fmla="*/ 834189 w 8742947"/>
              <a:gd name="connsiteY147" fmla="*/ 6400800 h 6448926"/>
              <a:gd name="connsiteX148" fmla="*/ 753979 w 8742947"/>
              <a:gd name="connsiteY148" fmla="*/ 6384758 h 6448926"/>
              <a:gd name="connsiteX149" fmla="*/ 705853 w 8742947"/>
              <a:gd name="connsiteY149" fmla="*/ 6368716 h 6448926"/>
              <a:gd name="connsiteX150" fmla="*/ 561474 w 8742947"/>
              <a:gd name="connsiteY150" fmla="*/ 6352674 h 6448926"/>
              <a:gd name="connsiteX151" fmla="*/ 465221 w 8742947"/>
              <a:gd name="connsiteY151" fmla="*/ 6320590 h 6448926"/>
              <a:gd name="connsiteX152" fmla="*/ 320842 w 8742947"/>
              <a:gd name="connsiteY152" fmla="*/ 6288505 h 6448926"/>
              <a:gd name="connsiteX153" fmla="*/ 272716 w 8742947"/>
              <a:gd name="connsiteY153" fmla="*/ 6256421 h 6448926"/>
              <a:gd name="connsiteX154" fmla="*/ 256674 w 8742947"/>
              <a:gd name="connsiteY154" fmla="*/ 6208295 h 6448926"/>
              <a:gd name="connsiteX155" fmla="*/ 224589 w 8742947"/>
              <a:gd name="connsiteY155" fmla="*/ 6176211 h 6448926"/>
              <a:gd name="connsiteX156" fmla="*/ 192505 w 8742947"/>
              <a:gd name="connsiteY156" fmla="*/ 6079958 h 6448926"/>
              <a:gd name="connsiteX157" fmla="*/ 176463 w 8742947"/>
              <a:gd name="connsiteY157" fmla="*/ 6031832 h 6448926"/>
              <a:gd name="connsiteX158" fmla="*/ 144379 w 8742947"/>
              <a:gd name="connsiteY158" fmla="*/ 5775158 h 6448926"/>
              <a:gd name="connsiteX159" fmla="*/ 128337 w 8742947"/>
              <a:gd name="connsiteY159" fmla="*/ 5727032 h 6448926"/>
              <a:gd name="connsiteX160" fmla="*/ 96253 w 8742947"/>
              <a:gd name="connsiteY160" fmla="*/ 5566611 h 6448926"/>
              <a:gd name="connsiteX161" fmla="*/ 80211 w 8742947"/>
              <a:gd name="connsiteY161" fmla="*/ 5502442 h 6448926"/>
              <a:gd name="connsiteX162" fmla="*/ 48126 w 8742947"/>
              <a:gd name="connsiteY162" fmla="*/ 5309937 h 6448926"/>
              <a:gd name="connsiteX163" fmla="*/ 0 w 8742947"/>
              <a:gd name="connsiteY163" fmla="*/ 5149516 h 6448926"/>
              <a:gd name="connsiteX164" fmla="*/ 16042 w 8742947"/>
              <a:gd name="connsiteY164" fmla="*/ 4812632 h 6448926"/>
              <a:gd name="connsiteX165" fmla="*/ 64168 w 8742947"/>
              <a:gd name="connsiteY165" fmla="*/ 4716379 h 6448926"/>
              <a:gd name="connsiteX166" fmla="*/ 192505 w 8742947"/>
              <a:gd name="connsiteY166" fmla="*/ 4684295 h 6448926"/>
              <a:gd name="connsiteX167" fmla="*/ 401053 w 8742947"/>
              <a:gd name="connsiteY167" fmla="*/ 4668253 h 6448926"/>
              <a:gd name="connsiteX168" fmla="*/ 673768 w 8742947"/>
              <a:gd name="connsiteY168" fmla="*/ 4620126 h 6448926"/>
              <a:gd name="connsiteX169" fmla="*/ 802105 w 8742947"/>
              <a:gd name="connsiteY169" fmla="*/ 4604084 h 6448926"/>
              <a:gd name="connsiteX170" fmla="*/ 914400 w 8742947"/>
              <a:gd name="connsiteY170" fmla="*/ 4572000 h 6448926"/>
              <a:gd name="connsiteX171" fmla="*/ 1010653 w 8742947"/>
              <a:gd name="connsiteY171" fmla="*/ 4539916 h 6448926"/>
              <a:gd name="connsiteX172" fmla="*/ 1074821 w 8742947"/>
              <a:gd name="connsiteY172" fmla="*/ 4523874 h 6448926"/>
              <a:gd name="connsiteX173" fmla="*/ 1122947 w 8742947"/>
              <a:gd name="connsiteY173" fmla="*/ 4507832 h 6448926"/>
              <a:gd name="connsiteX174" fmla="*/ 1203158 w 8742947"/>
              <a:gd name="connsiteY174" fmla="*/ 4491790 h 6448926"/>
              <a:gd name="connsiteX175" fmla="*/ 1267326 w 8742947"/>
              <a:gd name="connsiteY175" fmla="*/ 4475747 h 6448926"/>
              <a:gd name="connsiteX176" fmla="*/ 1363579 w 8742947"/>
              <a:gd name="connsiteY176" fmla="*/ 4443663 h 6448926"/>
              <a:gd name="connsiteX177" fmla="*/ 1636295 w 8742947"/>
              <a:gd name="connsiteY177" fmla="*/ 4427621 h 6448926"/>
              <a:gd name="connsiteX178" fmla="*/ 1668379 w 8742947"/>
              <a:gd name="connsiteY178" fmla="*/ 4347411 h 644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8742947" h="6448926">
                <a:moveTo>
                  <a:pt x="1668379" y="4347411"/>
                </a:moveTo>
                <a:cubicBezTo>
                  <a:pt x="1679074" y="4195011"/>
                  <a:pt x="1664249" y="4400469"/>
                  <a:pt x="1700463" y="3513221"/>
                </a:cubicBezTo>
                <a:cubicBezTo>
                  <a:pt x="1701153" y="3496325"/>
                  <a:pt x="1709844" y="3480638"/>
                  <a:pt x="1716505" y="3465095"/>
                </a:cubicBezTo>
                <a:cubicBezTo>
                  <a:pt x="1745642" y="3397109"/>
                  <a:pt x="1737821" y="3411694"/>
                  <a:pt x="1780674" y="3368842"/>
                </a:cubicBezTo>
                <a:cubicBezTo>
                  <a:pt x="1817541" y="3258241"/>
                  <a:pt x="1788844" y="3296504"/>
                  <a:pt x="1844842" y="3240505"/>
                </a:cubicBezTo>
                <a:cubicBezTo>
                  <a:pt x="1850189" y="3224463"/>
                  <a:pt x="1851504" y="3206449"/>
                  <a:pt x="1860884" y="3192379"/>
                </a:cubicBezTo>
                <a:cubicBezTo>
                  <a:pt x="1931844" y="3085941"/>
                  <a:pt x="1888609" y="3201100"/>
                  <a:pt x="1941095" y="3096126"/>
                </a:cubicBezTo>
                <a:cubicBezTo>
                  <a:pt x="1983873" y="3010568"/>
                  <a:pt x="1922458" y="3083977"/>
                  <a:pt x="1989221" y="2983832"/>
                </a:cubicBezTo>
                <a:cubicBezTo>
                  <a:pt x="2033665" y="2917165"/>
                  <a:pt x="2014538" y="2991035"/>
                  <a:pt x="2053389" y="2903621"/>
                </a:cubicBezTo>
                <a:cubicBezTo>
                  <a:pt x="2053392" y="2903614"/>
                  <a:pt x="2093494" y="2783309"/>
                  <a:pt x="2101516" y="2759242"/>
                </a:cubicBezTo>
                <a:lnTo>
                  <a:pt x="2117558" y="2711116"/>
                </a:lnTo>
                <a:cubicBezTo>
                  <a:pt x="2144083" y="2445868"/>
                  <a:pt x="2121272" y="2651179"/>
                  <a:pt x="2149642" y="2438400"/>
                </a:cubicBezTo>
                <a:cubicBezTo>
                  <a:pt x="2155340" y="2395666"/>
                  <a:pt x="2157972" y="2352480"/>
                  <a:pt x="2165684" y="2310063"/>
                </a:cubicBezTo>
                <a:cubicBezTo>
                  <a:pt x="2168709" y="2293426"/>
                  <a:pt x="2177625" y="2278342"/>
                  <a:pt x="2181726" y="2261937"/>
                </a:cubicBezTo>
                <a:cubicBezTo>
                  <a:pt x="2188339" y="2235485"/>
                  <a:pt x="2193285" y="2208621"/>
                  <a:pt x="2197768" y="2181726"/>
                </a:cubicBezTo>
                <a:cubicBezTo>
                  <a:pt x="2244115" y="1903650"/>
                  <a:pt x="2188788" y="2190055"/>
                  <a:pt x="2229853" y="2005263"/>
                </a:cubicBezTo>
                <a:cubicBezTo>
                  <a:pt x="2235768" y="1978646"/>
                  <a:pt x="2238060" y="1951169"/>
                  <a:pt x="2245895" y="1925053"/>
                </a:cubicBezTo>
                <a:cubicBezTo>
                  <a:pt x="2254170" y="1897471"/>
                  <a:pt x="2268873" y="1872161"/>
                  <a:pt x="2277979" y="1844842"/>
                </a:cubicBezTo>
                <a:cubicBezTo>
                  <a:pt x="2284951" y="1823926"/>
                  <a:pt x="2286606" y="1801437"/>
                  <a:pt x="2294021" y="1780674"/>
                </a:cubicBezTo>
                <a:cubicBezTo>
                  <a:pt x="2313391" y="1726436"/>
                  <a:pt x="2344220" y="1676126"/>
                  <a:pt x="2358189" y="1620253"/>
                </a:cubicBezTo>
                <a:cubicBezTo>
                  <a:pt x="2388804" y="1497797"/>
                  <a:pt x="2352975" y="1614640"/>
                  <a:pt x="2422358" y="1475874"/>
                </a:cubicBezTo>
                <a:cubicBezTo>
                  <a:pt x="2429920" y="1460749"/>
                  <a:pt x="2431532" y="1443200"/>
                  <a:pt x="2438400" y="1427747"/>
                </a:cubicBezTo>
                <a:cubicBezTo>
                  <a:pt x="2482312" y="1328945"/>
                  <a:pt x="2465790" y="1352230"/>
                  <a:pt x="2518611" y="1299411"/>
                </a:cubicBezTo>
                <a:cubicBezTo>
                  <a:pt x="2553221" y="1195578"/>
                  <a:pt x="2510586" y="1304000"/>
                  <a:pt x="2614863" y="1155032"/>
                </a:cubicBezTo>
                <a:cubicBezTo>
                  <a:pt x="2644226" y="1113085"/>
                  <a:pt x="2642827" y="1078942"/>
                  <a:pt x="2679032" y="1042737"/>
                </a:cubicBezTo>
                <a:cubicBezTo>
                  <a:pt x="2692665" y="1029104"/>
                  <a:pt x="2712103" y="1022697"/>
                  <a:pt x="2727158" y="1010653"/>
                </a:cubicBezTo>
                <a:cubicBezTo>
                  <a:pt x="2806537" y="947149"/>
                  <a:pt x="2707942" y="1013825"/>
                  <a:pt x="2791326" y="930442"/>
                </a:cubicBezTo>
                <a:cubicBezTo>
                  <a:pt x="2804959" y="916809"/>
                  <a:pt x="2825820" y="911991"/>
                  <a:pt x="2839453" y="898358"/>
                </a:cubicBezTo>
                <a:cubicBezTo>
                  <a:pt x="2874314" y="863497"/>
                  <a:pt x="2903621" y="823495"/>
                  <a:pt x="2935705" y="786063"/>
                </a:cubicBezTo>
                <a:cubicBezTo>
                  <a:pt x="2977633" y="660278"/>
                  <a:pt x="2920914" y="806521"/>
                  <a:pt x="2983832" y="705853"/>
                </a:cubicBezTo>
                <a:cubicBezTo>
                  <a:pt x="3023608" y="642211"/>
                  <a:pt x="3028115" y="621128"/>
                  <a:pt x="3048000" y="561474"/>
                </a:cubicBezTo>
                <a:cubicBezTo>
                  <a:pt x="3053347" y="529390"/>
                  <a:pt x="3053756" y="496079"/>
                  <a:pt x="3064042" y="465221"/>
                </a:cubicBezTo>
                <a:cubicBezTo>
                  <a:pt x="3070139" y="446930"/>
                  <a:pt x="3087504" y="434340"/>
                  <a:pt x="3096126" y="417095"/>
                </a:cubicBezTo>
                <a:cubicBezTo>
                  <a:pt x="3114339" y="380670"/>
                  <a:pt x="3129128" y="342612"/>
                  <a:pt x="3144253" y="304800"/>
                </a:cubicBezTo>
                <a:cubicBezTo>
                  <a:pt x="3150533" y="289100"/>
                  <a:pt x="3149732" y="269878"/>
                  <a:pt x="3160295" y="256674"/>
                </a:cubicBezTo>
                <a:cubicBezTo>
                  <a:pt x="3172339" y="241619"/>
                  <a:pt x="3193366" y="236634"/>
                  <a:pt x="3208421" y="224590"/>
                </a:cubicBezTo>
                <a:cubicBezTo>
                  <a:pt x="3220231" y="215142"/>
                  <a:pt x="3231057" y="204316"/>
                  <a:pt x="3240505" y="192505"/>
                </a:cubicBezTo>
                <a:cubicBezTo>
                  <a:pt x="3252549" y="177450"/>
                  <a:pt x="3256239" y="154597"/>
                  <a:pt x="3272589" y="144379"/>
                </a:cubicBezTo>
                <a:cubicBezTo>
                  <a:pt x="3301268" y="126455"/>
                  <a:pt x="3338593" y="127419"/>
                  <a:pt x="3368842" y="112295"/>
                </a:cubicBezTo>
                <a:cubicBezTo>
                  <a:pt x="3390232" y="101600"/>
                  <a:pt x="3410619" y="88608"/>
                  <a:pt x="3433011" y="80211"/>
                </a:cubicBezTo>
                <a:cubicBezTo>
                  <a:pt x="3497379" y="56073"/>
                  <a:pt x="3601831" y="54323"/>
                  <a:pt x="3657600" y="48126"/>
                </a:cubicBezTo>
                <a:cubicBezTo>
                  <a:pt x="3700448" y="43365"/>
                  <a:pt x="3743158" y="37431"/>
                  <a:pt x="3785937" y="32084"/>
                </a:cubicBezTo>
                <a:cubicBezTo>
                  <a:pt x="3908886" y="1347"/>
                  <a:pt x="3898141" y="0"/>
                  <a:pt x="4090737" y="0"/>
                </a:cubicBezTo>
                <a:cubicBezTo>
                  <a:pt x="4481132" y="0"/>
                  <a:pt x="4871453" y="10695"/>
                  <a:pt x="5261811" y="16042"/>
                </a:cubicBezTo>
                <a:cubicBezTo>
                  <a:pt x="5293895" y="21389"/>
                  <a:pt x="5325788" y="28050"/>
                  <a:pt x="5358063" y="32084"/>
                </a:cubicBezTo>
                <a:cubicBezTo>
                  <a:pt x="5411388" y="38750"/>
                  <a:pt x="5464946" y="43471"/>
                  <a:pt x="5518484" y="48126"/>
                </a:cubicBezTo>
                <a:cubicBezTo>
                  <a:pt x="5966662" y="87098"/>
                  <a:pt x="5996664" y="68738"/>
                  <a:pt x="6673516" y="80211"/>
                </a:cubicBezTo>
                <a:cubicBezTo>
                  <a:pt x="6705600" y="85558"/>
                  <a:pt x="6737873" y="89874"/>
                  <a:pt x="6769768" y="96253"/>
                </a:cubicBezTo>
                <a:cubicBezTo>
                  <a:pt x="6791388" y="100577"/>
                  <a:pt x="6812024" y="109860"/>
                  <a:pt x="6833937" y="112295"/>
                </a:cubicBezTo>
                <a:cubicBezTo>
                  <a:pt x="6956635" y="125928"/>
                  <a:pt x="7202905" y="144379"/>
                  <a:pt x="7202905" y="144379"/>
                </a:cubicBezTo>
                <a:cubicBezTo>
                  <a:pt x="7224295" y="149726"/>
                  <a:pt x="7245454" y="156097"/>
                  <a:pt x="7267074" y="160421"/>
                </a:cubicBezTo>
                <a:cubicBezTo>
                  <a:pt x="7298969" y="166800"/>
                  <a:pt x="7332469" y="166177"/>
                  <a:pt x="7363326" y="176463"/>
                </a:cubicBezTo>
                <a:cubicBezTo>
                  <a:pt x="7381617" y="182560"/>
                  <a:pt x="7394208" y="199924"/>
                  <a:pt x="7411453" y="208547"/>
                </a:cubicBezTo>
                <a:cubicBezTo>
                  <a:pt x="7426578" y="216109"/>
                  <a:pt x="7443537" y="219242"/>
                  <a:pt x="7459579" y="224590"/>
                </a:cubicBezTo>
                <a:cubicBezTo>
                  <a:pt x="7569117" y="306743"/>
                  <a:pt x="7475217" y="246887"/>
                  <a:pt x="7620000" y="304800"/>
                </a:cubicBezTo>
                <a:cubicBezTo>
                  <a:pt x="7752835" y="357934"/>
                  <a:pt x="7610232" y="322097"/>
                  <a:pt x="7764379" y="352926"/>
                </a:cubicBezTo>
                <a:cubicBezTo>
                  <a:pt x="7785768" y="363621"/>
                  <a:pt x="7806156" y="376614"/>
                  <a:pt x="7828547" y="385011"/>
                </a:cubicBezTo>
                <a:cubicBezTo>
                  <a:pt x="7869670" y="400432"/>
                  <a:pt x="7902057" y="397702"/>
                  <a:pt x="7940842" y="417095"/>
                </a:cubicBezTo>
                <a:cubicBezTo>
                  <a:pt x="7958087" y="425717"/>
                  <a:pt x="7971247" y="441584"/>
                  <a:pt x="7988968" y="449179"/>
                </a:cubicBezTo>
                <a:cubicBezTo>
                  <a:pt x="8009233" y="457864"/>
                  <a:pt x="8032019" y="458886"/>
                  <a:pt x="8053137" y="465221"/>
                </a:cubicBezTo>
                <a:cubicBezTo>
                  <a:pt x="8085530" y="474939"/>
                  <a:pt x="8149389" y="497305"/>
                  <a:pt x="8149389" y="497305"/>
                </a:cubicBezTo>
                <a:cubicBezTo>
                  <a:pt x="8160084" y="508000"/>
                  <a:pt x="8169663" y="519941"/>
                  <a:pt x="8181474" y="529390"/>
                </a:cubicBezTo>
                <a:cubicBezTo>
                  <a:pt x="8196529" y="541434"/>
                  <a:pt x="8215967" y="547841"/>
                  <a:pt x="8229600" y="561474"/>
                </a:cubicBezTo>
                <a:cubicBezTo>
                  <a:pt x="8336544" y="668418"/>
                  <a:pt x="8181475" y="556129"/>
                  <a:pt x="8309811" y="641684"/>
                </a:cubicBezTo>
                <a:cubicBezTo>
                  <a:pt x="8331200" y="673768"/>
                  <a:pt x="8356734" y="703447"/>
                  <a:pt x="8373979" y="737937"/>
                </a:cubicBezTo>
                <a:cubicBezTo>
                  <a:pt x="8384674" y="759326"/>
                  <a:pt x="8392163" y="782645"/>
                  <a:pt x="8406063" y="802105"/>
                </a:cubicBezTo>
                <a:cubicBezTo>
                  <a:pt x="8419250" y="820566"/>
                  <a:pt x="8438147" y="834190"/>
                  <a:pt x="8454189" y="850232"/>
                </a:cubicBezTo>
                <a:cubicBezTo>
                  <a:pt x="8492371" y="964775"/>
                  <a:pt x="8467515" y="918344"/>
                  <a:pt x="8518358" y="994611"/>
                </a:cubicBezTo>
                <a:cubicBezTo>
                  <a:pt x="8559045" y="1198047"/>
                  <a:pt x="8504522" y="978368"/>
                  <a:pt x="8566484" y="1122947"/>
                </a:cubicBezTo>
                <a:cubicBezTo>
                  <a:pt x="8626554" y="1263111"/>
                  <a:pt x="8523769" y="1108775"/>
                  <a:pt x="8630653" y="1251284"/>
                </a:cubicBezTo>
                <a:cubicBezTo>
                  <a:pt x="8636000" y="1272674"/>
                  <a:pt x="8640360" y="1294335"/>
                  <a:pt x="8646695" y="1315453"/>
                </a:cubicBezTo>
                <a:cubicBezTo>
                  <a:pt x="8656413" y="1347846"/>
                  <a:pt x="8670577" y="1378895"/>
                  <a:pt x="8678779" y="1411705"/>
                </a:cubicBezTo>
                <a:cubicBezTo>
                  <a:pt x="8698922" y="1492279"/>
                  <a:pt x="8687849" y="1454957"/>
                  <a:pt x="8710863" y="1524000"/>
                </a:cubicBezTo>
                <a:cubicBezTo>
                  <a:pt x="8718300" y="1598375"/>
                  <a:pt x="8742947" y="1832477"/>
                  <a:pt x="8742947" y="1892968"/>
                </a:cubicBezTo>
                <a:cubicBezTo>
                  <a:pt x="8742947" y="2171083"/>
                  <a:pt x="8735458" y="2449175"/>
                  <a:pt x="8726905" y="2727158"/>
                </a:cubicBezTo>
                <a:cubicBezTo>
                  <a:pt x="8724761" y="2796846"/>
                  <a:pt x="8722325" y="2866933"/>
                  <a:pt x="8710863" y="2935705"/>
                </a:cubicBezTo>
                <a:cubicBezTo>
                  <a:pt x="8706129" y="2964110"/>
                  <a:pt x="8687885" y="2988597"/>
                  <a:pt x="8678779" y="3015916"/>
                </a:cubicBezTo>
                <a:cubicBezTo>
                  <a:pt x="8660148" y="3071810"/>
                  <a:pt x="8658543" y="3117097"/>
                  <a:pt x="8646695" y="3176337"/>
                </a:cubicBezTo>
                <a:cubicBezTo>
                  <a:pt x="8642371" y="3197956"/>
                  <a:pt x="8636988" y="3219387"/>
                  <a:pt x="8630653" y="3240505"/>
                </a:cubicBezTo>
                <a:cubicBezTo>
                  <a:pt x="8620935" y="3272899"/>
                  <a:pt x="8598568" y="3336758"/>
                  <a:pt x="8598568" y="3336758"/>
                </a:cubicBezTo>
                <a:cubicBezTo>
                  <a:pt x="8593221" y="3368842"/>
                  <a:pt x="8587472" y="3400862"/>
                  <a:pt x="8582526" y="3433011"/>
                </a:cubicBezTo>
                <a:cubicBezTo>
                  <a:pt x="8576777" y="3470383"/>
                  <a:pt x="8577349" y="3509088"/>
                  <a:pt x="8566484" y="3545305"/>
                </a:cubicBezTo>
                <a:cubicBezTo>
                  <a:pt x="8560944" y="3563772"/>
                  <a:pt x="8543022" y="3576187"/>
                  <a:pt x="8534400" y="3593432"/>
                </a:cubicBezTo>
                <a:cubicBezTo>
                  <a:pt x="8511065" y="3640103"/>
                  <a:pt x="8522878" y="3654322"/>
                  <a:pt x="8502316" y="3705726"/>
                </a:cubicBezTo>
                <a:cubicBezTo>
                  <a:pt x="8488994" y="3739032"/>
                  <a:pt x="8468758" y="3769199"/>
                  <a:pt x="8454189" y="3801979"/>
                </a:cubicBezTo>
                <a:cubicBezTo>
                  <a:pt x="8447321" y="3817431"/>
                  <a:pt x="8444808" y="3834562"/>
                  <a:pt x="8438147" y="3850105"/>
                </a:cubicBezTo>
                <a:cubicBezTo>
                  <a:pt x="8428727" y="3872086"/>
                  <a:pt x="8414460" y="3891882"/>
                  <a:pt x="8406063" y="3914274"/>
                </a:cubicBezTo>
                <a:cubicBezTo>
                  <a:pt x="8398322" y="3934918"/>
                  <a:pt x="8396356" y="3957324"/>
                  <a:pt x="8390021" y="3978442"/>
                </a:cubicBezTo>
                <a:cubicBezTo>
                  <a:pt x="8380303" y="4010836"/>
                  <a:pt x="8368632" y="4042611"/>
                  <a:pt x="8357937" y="4074695"/>
                </a:cubicBezTo>
                <a:cubicBezTo>
                  <a:pt x="8352590" y="4090737"/>
                  <a:pt x="8351275" y="4108751"/>
                  <a:pt x="8341895" y="4122821"/>
                </a:cubicBezTo>
                <a:lnTo>
                  <a:pt x="8309811" y="4170947"/>
                </a:lnTo>
                <a:cubicBezTo>
                  <a:pt x="8287135" y="4284320"/>
                  <a:pt x="8302390" y="4225292"/>
                  <a:pt x="8261684" y="4347411"/>
                </a:cubicBezTo>
                <a:lnTo>
                  <a:pt x="8245642" y="4395537"/>
                </a:lnTo>
                <a:cubicBezTo>
                  <a:pt x="8240295" y="4427621"/>
                  <a:pt x="8233400" y="4459486"/>
                  <a:pt x="8229600" y="4491790"/>
                </a:cubicBezTo>
                <a:cubicBezTo>
                  <a:pt x="8201541" y="4730294"/>
                  <a:pt x="8231624" y="4595990"/>
                  <a:pt x="8197516" y="4732421"/>
                </a:cubicBezTo>
                <a:cubicBezTo>
                  <a:pt x="8160465" y="5028834"/>
                  <a:pt x="8202525" y="4760515"/>
                  <a:pt x="8165432" y="4908884"/>
                </a:cubicBezTo>
                <a:cubicBezTo>
                  <a:pt x="8160865" y="4927151"/>
                  <a:pt x="8143226" y="5030212"/>
                  <a:pt x="8133347" y="5053263"/>
                </a:cubicBezTo>
                <a:cubicBezTo>
                  <a:pt x="8106066" y="5116919"/>
                  <a:pt x="8094437" y="5091696"/>
                  <a:pt x="8053137" y="5149516"/>
                </a:cubicBezTo>
                <a:cubicBezTo>
                  <a:pt x="8039237" y="5168976"/>
                  <a:pt x="8037963" y="5196774"/>
                  <a:pt x="8021053" y="5213684"/>
                </a:cubicBezTo>
                <a:cubicBezTo>
                  <a:pt x="7982335" y="5252402"/>
                  <a:pt x="7911268" y="5284619"/>
                  <a:pt x="7860632" y="5309937"/>
                </a:cubicBezTo>
                <a:cubicBezTo>
                  <a:pt x="7839242" y="5342021"/>
                  <a:pt x="7822081" y="5377369"/>
                  <a:pt x="7796463" y="5406190"/>
                </a:cubicBezTo>
                <a:cubicBezTo>
                  <a:pt x="7778700" y="5426173"/>
                  <a:pt x="7752595" y="5436916"/>
                  <a:pt x="7732295" y="5454316"/>
                </a:cubicBezTo>
                <a:cubicBezTo>
                  <a:pt x="7624217" y="5546953"/>
                  <a:pt x="7742407" y="5463616"/>
                  <a:pt x="7636042" y="5534526"/>
                </a:cubicBezTo>
                <a:cubicBezTo>
                  <a:pt x="7625347" y="5550568"/>
                  <a:pt x="7616654" y="5568143"/>
                  <a:pt x="7603958" y="5582653"/>
                </a:cubicBezTo>
                <a:cubicBezTo>
                  <a:pt x="7519612" y="5679048"/>
                  <a:pt x="7550365" y="5640588"/>
                  <a:pt x="7475621" y="5694947"/>
                </a:cubicBezTo>
                <a:cubicBezTo>
                  <a:pt x="7432375" y="5726399"/>
                  <a:pt x="7390063" y="5759116"/>
                  <a:pt x="7347284" y="5791200"/>
                </a:cubicBezTo>
                <a:cubicBezTo>
                  <a:pt x="7325895" y="5807242"/>
                  <a:pt x="7309333" y="5834083"/>
                  <a:pt x="7283116" y="5839326"/>
                </a:cubicBezTo>
                <a:cubicBezTo>
                  <a:pt x="7256379" y="5844673"/>
                  <a:pt x="7229357" y="5848755"/>
                  <a:pt x="7202905" y="5855368"/>
                </a:cubicBezTo>
                <a:cubicBezTo>
                  <a:pt x="7114467" y="5877478"/>
                  <a:pt x="7167219" y="5887853"/>
                  <a:pt x="7026442" y="5903495"/>
                </a:cubicBezTo>
                <a:lnTo>
                  <a:pt x="6882063" y="5919537"/>
                </a:lnTo>
                <a:cubicBezTo>
                  <a:pt x="6866021" y="5924884"/>
                  <a:pt x="6850444" y="5931911"/>
                  <a:pt x="6833937" y="5935579"/>
                </a:cubicBezTo>
                <a:cubicBezTo>
                  <a:pt x="6705205" y="5964186"/>
                  <a:pt x="6774260" y="5938467"/>
                  <a:pt x="6657474" y="5967663"/>
                </a:cubicBezTo>
                <a:cubicBezTo>
                  <a:pt x="6641069" y="5971764"/>
                  <a:pt x="6624741" y="5976708"/>
                  <a:pt x="6609347" y="5983705"/>
                </a:cubicBezTo>
                <a:cubicBezTo>
                  <a:pt x="6370688" y="6092187"/>
                  <a:pt x="6569178" y="6020392"/>
                  <a:pt x="6416842" y="6063916"/>
                </a:cubicBezTo>
                <a:cubicBezTo>
                  <a:pt x="6400583" y="6068561"/>
                  <a:pt x="6385396" y="6077178"/>
                  <a:pt x="6368716" y="6079958"/>
                </a:cubicBezTo>
                <a:cubicBezTo>
                  <a:pt x="6320952" y="6087919"/>
                  <a:pt x="6272428" y="6090342"/>
                  <a:pt x="6224337" y="6096000"/>
                </a:cubicBezTo>
                <a:lnTo>
                  <a:pt x="6096000" y="6112042"/>
                </a:lnTo>
                <a:cubicBezTo>
                  <a:pt x="6063800" y="6116642"/>
                  <a:pt x="6032253" y="6126923"/>
                  <a:pt x="5999747" y="6128084"/>
                </a:cubicBezTo>
                <a:cubicBezTo>
                  <a:pt x="5732496" y="6137629"/>
                  <a:pt x="5465010" y="6138779"/>
                  <a:pt x="5197642" y="6144126"/>
                </a:cubicBezTo>
                <a:cubicBezTo>
                  <a:pt x="5064095" y="6177513"/>
                  <a:pt x="5196133" y="6136860"/>
                  <a:pt x="5085347" y="6192253"/>
                </a:cubicBezTo>
                <a:cubicBezTo>
                  <a:pt x="5070222" y="6199815"/>
                  <a:pt x="5052346" y="6200733"/>
                  <a:pt x="5037221" y="6208295"/>
                </a:cubicBezTo>
                <a:cubicBezTo>
                  <a:pt x="5019976" y="6216917"/>
                  <a:pt x="5007562" y="6234839"/>
                  <a:pt x="4989095" y="6240379"/>
                </a:cubicBezTo>
                <a:cubicBezTo>
                  <a:pt x="4952878" y="6251244"/>
                  <a:pt x="4914002" y="6249657"/>
                  <a:pt x="4876800" y="6256421"/>
                </a:cubicBezTo>
                <a:cubicBezTo>
                  <a:pt x="4826108" y="6265638"/>
                  <a:pt x="4784872" y="6284759"/>
                  <a:pt x="4732421" y="6288505"/>
                </a:cubicBezTo>
                <a:cubicBezTo>
                  <a:pt x="4609628" y="6297276"/>
                  <a:pt x="4486369" y="6297718"/>
                  <a:pt x="4363453" y="6304547"/>
                </a:cubicBezTo>
                <a:cubicBezTo>
                  <a:pt x="4293839" y="6308415"/>
                  <a:pt x="4224421" y="6315242"/>
                  <a:pt x="4154905" y="6320590"/>
                </a:cubicBezTo>
                <a:cubicBezTo>
                  <a:pt x="4021446" y="6365076"/>
                  <a:pt x="4234119" y="6297374"/>
                  <a:pt x="3994484" y="6352674"/>
                </a:cubicBezTo>
                <a:cubicBezTo>
                  <a:pt x="3961531" y="6360279"/>
                  <a:pt x="3931395" y="6378126"/>
                  <a:pt x="3898232" y="6384758"/>
                </a:cubicBezTo>
                <a:cubicBezTo>
                  <a:pt x="3871495" y="6390105"/>
                  <a:pt x="3844327" y="6393626"/>
                  <a:pt x="3818021" y="6400800"/>
                </a:cubicBezTo>
                <a:cubicBezTo>
                  <a:pt x="3785393" y="6409698"/>
                  <a:pt x="3754578" y="6424681"/>
                  <a:pt x="3721768" y="6432884"/>
                </a:cubicBezTo>
                <a:lnTo>
                  <a:pt x="3657600" y="6448926"/>
                </a:lnTo>
                <a:cubicBezTo>
                  <a:pt x="3662947" y="6422189"/>
                  <a:pt x="3681133" y="6394933"/>
                  <a:pt x="3673642" y="6368716"/>
                </a:cubicBezTo>
                <a:cubicBezTo>
                  <a:pt x="3668345" y="6350178"/>
                  <a:pt x="3644796" y="6336632"/>
                  <a:pt x="3625516" y="6336632"/>
                </a:cubicBezTo>
                <a:cubicBezTo>
                  <a:pt x="3596719" y="6336632"/>
                  <a:pt x="3573364" y="6362241"/>
                  <a:pt x="3545305" y="6368716"/>
                </a:cubicBezTo>
                <a:cubicBezTo>
                  <a:pt x="3503297" y="6378410"/>
                  <a:pt x="3459747" y="6379411"/>
                  <a:pt x="3416968" y="6384758"/>
                </a:cubicBezTo>
                <a:lnTo>
                  <a:pt x="3320716" y="6416842"/>
                </a:lnTo>
                <a:cubicBezTo>
                  <a:pt x="3304674" y="6422189"/>
                  <a:pt x="3289396" y="6431017"/>
                  <a:pt x="3272589" y="6432884"/>
                </a:cubicBezTo>
                <a:lnTo>
                  <a:pt x="3128211" y="6448926"/>
                </a:lnTo>
                <a:cubicBezTo>
                  <a:pt x="2982173" y="6441972"/>
                  <a:pt x="2800026" y="6440393"/>
                  <a:pt x="2646947" y="6416842"/>
                </a:cubicBezTo>
                <a:cubicBezTo>
                  <a:pt x="2613185" y="6411648"/>
                  <a:pt x="2483604" y="6371031"/>
                  <a:pt x="2470484" y="6368716"/>
                </a:cubicBezTo>
                <a:cubicBezTo>
                  <a:pt x="2417561" y="6359377"/>
                  <a:pt x="2363537" y="6358021"/>
                  <a:pt x="2310063" y="6352674"/>
                </a:cubicBezTo>
                <a:cubicBezTo>
                  <a:pt x="2176379" y="6358021"/>
                  <a:pt x="2042462" y="6359184"/>
                  <a:pt x="1909011" y="6368716"/>
                </a:cubicBezTo>
                <a:cubicBezTo>
                  <a:pt x="1892144" y="6369921"/>
                  <a:pt x="1877391" y="6381090"/>
                  <a:pt x="1860884" y="6384758"/>
                </a:cubicBezTo>
                <a:cubicBezTo>
                  <a:pt x="1829132" y="6391814"/>
                  <a:pt x="1796384" y="6393744"/>
                  <a:pt x="1764632" y="6400800"/>
                </a:cubicBezTo>
                <a:cubicBezTo>
                  <a:pt x="1748125" y="6404468"/>
                  <a:pt x="1733267" y="6414607"/>
                  <a:pt x="1716505" y="6416842"/>
                </a:cubicBezTo>
                <a:cubicBezTo>
                  <a:pt x="1652679" y="6425352"/>
                  <a:pt x="1588168" y="6427537"/>
                  <a:pt x="1524000" y="6432884"/>
                </a:cubicBezTo>
                <a:cubicBezTo>
                  <a:pt x="1310105" y="6427537"/>
                  <a:pt x="1096046" y="6426783"/>
                  <a:pt x="882316" y="6416842"/>
                </a:cubicBezTo>
                <a:cubicBezTo>
                  <a:pt x="865424" y="6416056"/>
                  <a:pt x="850594" y="6404901"/>
                  <a:pt x="834189" y="6400800"/>
                </a:cubicBezTo>
                <a:cubicBezTo>
                  <a:pt x="807737" y="6394187"/>
                  <a:pt x="780431" y="6391371"/>
                  <a:pt x="753979" y="6384758"/>
                </a:cubicBezTo>
                <a:cubicBezTo>
                  <a:pt x="737574" y="6380657"/>
                  <a:pt x="722533" y="6371496"/>
                  <a:pt x="705853" y="6368716"/>
                </a:cubicBezTo>
                <a:cubicBezTo>
                  <a:pt x="658089" y="6360755"/>
                  <a:pt x="609600" y="6358021"/>
                  <a:pt x="561474" y="6352674"/>
                </a:cubicBezTo>
                <a:cubicBezTo>
                  <a:pt x="529390" y="6341979"/>
                  <a:pt x="498581" y="6326150"/>
                  <a:pt x="465221" y="6320590"/>
                </a:cubicBezTo>
                <a:cubicBezTo>
                  <a:pt x="428255" y="6314429"/>
                  <a:pt x="360333" y="6308250"/>
                  <a:pt x="320842" y="6288505"/>
                </a:cubicBezTo>
                <a:cubicBezTo>
                  <a:pt x="303597" y="6279883"/>
                  <a:pt x="288758" y="6267116"/>
                  <a:pt x="272716" y="6256421"/>
                </a:cubicBezTo>
                <a:cubicBezTo>
                  <a:pt x="267369" y="6240379"/>
                  <a:pt x="265374" y="6222795"/>
                  <a:pt x="256674" y="6208295"/>
                </a:cubicBezTo>
                <a:cubicBezTo>
                  <a:pt x="248892" y="6195326"/>
                  <a:pt x="231353" y="6189739"/>
                  <a:pt x="224589" y="6176211"/>
                </a:cubicBezTo>
                <a:cubicBezTo>
                  <a:pt x="209464" y="6145962"/>
                  <a:pt x="203200" y="6112042"/>
                  <a:pt x="192505" y="6079958"/>
                </a:cubicBezTo>
                <a:lnTo>
                  <a:pt x="176463" y="6031832"/>
                </a:lnTo>
                <a:cubicBezTo>
                  <a:pt x="170902" y="5981785"/>
                  <a:pt x="155824" y="5832383"/>
                  <a:pt x="144379" y="5775158"/>
                </a:cubicBezTo>
                <a:cubicBezTo>
                  <a:pt x="141063" y="5758577"/>
                  <a:pt x="132139" y="5743509"/>
                  <a:pt x="128337" y="5727032"/>
                </a:cubicBezTo>
                <a:cubicBezTo>
                  <a:pt x="116075" y="5673896"/>
                  <a:pt x="109479" y="5619515"/>
                  <a:pt x="96253" y="5566611"/>
                </a:cubicBezTo>
                <a:cubicBezTo>
                  <a:pt x="90906" y="5545221"/>
                  <a:pt x="84274" y="5524112"/>
                  <a:pt x="80211" y="5502442"/>
                </a:cubicBezTo>
                <a:cubicBezTo>
                  <a:pt x="68222" y="5438503"/>
                  <a:pt x="68698" y="5371652"/>
                  <a:pt x="48126" y="5309937"/>
                </a:cubicBezTo>
                <a:cubicBezTo>
                  <a:pt x="9070" y="5192768"/>
                  <a:pt x="24245" y="5246494"/>
                  <a:pt x="0" y="5149516"/>
                </a:cubicBezTo>
                <a:cubicBezTo>
                  <a:pt x="5347" y="5037221"/>
                  <a:pt x="6706" y="4924666"/>
                  <a:pt x="16042" y="4812632"/>
                </a:cubicBezTo>
                <a:cubicBezTo>
                  <a:pt x="18118" y="4787722"/>
                  <a:pt x="45579" y="4731250"/>
                  <a:pt x="64168" y="4716379"/>
                </a:cubicBezTo>
                <a:cubicBezTo>
                  <a:pt x="80291" y="4703481"/>
                  <a:pt x="189026" y="4684682"/>
                  <a:pt x="192505" y="4684295"/>
                </a:cubicBezTo>
                <a:cubicBezTo>
                  <a:pt x="261800" y="4676596"/>
                  <a:pt x="331537" y="4673600"/>
                  <a:pt x="401053" y="4668253"/>
                </a:cubicBezTo>
                <a:cubicBezTo>
                  <a:pt x="516295" y="4629839"/>
                  <a:pt x="453130" y="4647706"/>
                  <a:pt x="673768" y="4620126"/>
                </a:cubicBezTo>
                <a:lnTo>
                  <a:pt x="802105" y="4604084"/>
                </a:lnTo>
                <a:cubicBezTo>
                  <a:pt x="963856" y="4550168"/>
                  <a:pt x="712953" y="4632434"/>
                  <a:pt x="914400" y="4572000"/>
                </a:cubicBezTo>
                <a:cubicBezTo>
                  <a:pt x="946794" y="4562282"/>
                  <a:pt x="977843" y="4548119"/>
                  <a:pt x="1010653" y="4539916"/>
                </a:cubicBezTo>
                <a:cubicBezTo>
                  <a:pt x="1032042" y="4534569"/>
                  <a:pt x="1053622" y="4529931"/>
                  <a:pt x="1074821" y="4523874"/>
                </a:cubicBezTo>
                <a:cubicBezTo>
                  <a:pt x="1091080" y="4519229"/>
                  <a:pt x="1106542" y="4511933"/>
                  <a:pt x="1122947" y="4507832"/>
                </a:cubicBezTo>
                <a:cubicBezTo>
                  <a:pt x="1149399" y="4501219"/>
                  <a:pt x="1176541" y="4497705"/>
                  <a:pt x="1203158" y="4491790"/>
                </a:cubicBezTo>
                <a:cubicBezTo>
                  <a:pt x="1224681" y="4487007"/>
                  <a:pt x="1246208" y="4482082"/>
                  <a:pt x="1267326" y="4475747"/>
                </a:cubicBezTo>
                <a:cubicBezTo>
                  <a:pt x="1299719" y="4466029"/>
                  <a:pt x="1329818" y="4445649"/>
                  <a:pt x="1363579" y="4443663"/>
                </a:cubicBezTo>
                <a:lnTo>
                  <a:pt x="1636295" y="4427621"/>
                </a:lnTo>
                <a:cubicBezTo>
                  <a:pt x="1671345" y="4375046"/>
                  <a:pt x="1657684" y="4499811"/>
                  <a:pt x="1668379" y="4347411"/>
                </a:cubicBez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6D77-C314-4AA7-AFBF-7C4B896F360B}" type="slidenum">
              <a:rPr lang="en-IN" smtClean="0"/>
              <a:t>6</a:t>
            </a:fld>
            <a:endParaRPr lang="en-IN"/>
          </a:p>
        </p:txBody>
      </p:sp>
      <p:sp>
        <p:nvSpPr>
          <p:cNvPr id="6" name="TextBox 5"/>
          <p:cNvSpPr txBox="1"/>
          <p:nvPr/>
        </p:nvSpPr>
        <p:spPr>
          <a:xfrm>
            <a:off x="467544" y="260648"/>
            <a:ext cx="1479123" cy="424847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wordArtVert" wrap="square" rtlCol="0">
            <a:spAutoFit/>
          </a:bodyPr>
          <a:lstStyle/>
          <a:p>
            <a:r>
              <a:rPr lang="en-US" sz="3600" dirty="0" smtClean="0"/>
              <a:t>CROSS BORDER</a:t>
            </a:r>
            <a:endParaRPr lang="en-IN" sz="36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946667" y="836712"/>
            <a:ext cx="327340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220072" y="548680"/>
            <a:ext cx="2088232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BUYER</a:t>
            </a:r>
            <a:endParaRPr lang="en-IN" sz="3200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946667" y="2204864"/>
            <a:ext cx="327340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20072" y="1844824"/>
            <a:ext cx="2088232" cy="86177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SELLER</a:t>
            </a:r>
            <a:endParaRPr lang="en-IN" sz="3200" dirty="0" smtClean="0"/>
          </a:p>
          <a:p>
            <a:endParaRPr lang="en-IN" dirty="0"/>
          </a:p>
        </p:txBody>
      </p:sp>
      <p:sp>
        <p:nvSpPr>
          <p:cNvPr id="14" name="TextBox 13"/>
          <p:cNvSpPr txBox="1"/>
          <p:nvPr/>
        </p:nvSpPr>
        <p:spPr>
          <a:xfrm>
            <a:off x="2915816" y="4005064"/>
            <a:ext cx="1800200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/>
              <a:t>NODAL AGENCY</a:t>
            </a:r>
            <a:endParaRPr lang="en-IN" sz="2800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46667" y="4149080"/>
            <a:ext cx="969149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1946667" y="4509120"/>
            <a:ext cx="969149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Callout 19"/>
          <p:cNvSpPr/>
          <p:nvPr/>
        </p:nvSpPr>
        <p:spPr>
          <a:xfrm>
            <a:off x="2627784" y="2924944"/>
            <a:ext cx="955585" cy="648072"/>
          </a:xfrm>
          <a:prstGeom prst="wedgeEllipseCallout">
            <a:avLst>
              <a:gd name="adj1" fmla="val -82948"/>
              <a:gd name="adj2" fmla="val 19369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TextBox 20"/>
          <p:cNvSpPr txBox="1"/>
          <p:nvPr/>
        </p:nvSpPr>
        <p:spPr>
          <a:xfrm>
            <a:off x="2699791" y="3064314"/>
            <a:ext cx="811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UI</a:t>
            </a:r>
            <a:endParaRPr lang="en-IN" sz="2800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716016" y="4185084"/>
            <a:ext cx="1548172" cy="360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716016" y="4653136"/>
            <a:ext cx="15481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64188" y="4150279"/>
            <a:ext cx="198022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RLDC</a:t>
            </a:r>
          </a:p>
        </p:txBody>
      </p:sp>
      <p:cxnSp>
        <p:nvCxnSpPr>
          <p:cNvPr id="28" name="Curved Connector 27"/>
          <p:cNvCxnSpPr>
            <a:stCxn id="6" idx="2"/>
          </p:cNvCxnSpPr>
          <p:nvPr/>
        </p:nvCxnSpPr>
        <p:spPr>
          <a:xfrm rot="16200000" flipH="1">
            <a:off x="1836436" y="3879790"/>
            <a:ext cx="450051" cy="1708710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99593" y="5373216"/>
            <a:ext cx="2304256" cy="83099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Transmission charges</a:t>
            </a:r>
            <a:endParaRPr lang="en-IN" sz="2400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1475656" y="4858165"/>
            <a:ext cx="471011" cy="515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>
            <a:off x="4716016" y="4858165"/>
            <a:ext cx="1008112" cy="515051"/>
          </a:xfrm>
          <a:prstGeom prst="curved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724128" y="5115690"/>
            <a:ext cx="1080120" cy="70788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OA</a:t>
            </a:r>
            <a:endParaRPr lang="en-IN" sz="4000" dirty="0"/>
          </a:p>
        </p:txBody>
      </p:sp>
      <p:sp>
        <p:nvSpPr>
          <p:cNvPr id="36" name="TextBox 35"/>
          <p:cNvSpPr txBox="1"/>
          <p:nvPr/>
        </p:nvSpPr>
        <p:spPr>
          <a:xfrm>
            <a:off x="7092280" y="6204213"/>
            <a:ext cx="1584176" cy="58477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CB-2</a:t>
            </a:r>
            <a:endParaRPr lang="en-IN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995935" y="260648"/>
            <a:ext cx="680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T1</a:t>
            </a:r>
            <a:endParaRPr lang="en-IN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139952" y="1556792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T2</a:t>
            </a:r>
            <a:endParaRPr lang="en-IN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815916" y="3384884"/>
            <a:ext cx="86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T2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13585300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124</TotalTime>
  <Words>133</Words>
  <Application>Microsoft Office PowerPoint</Application>
  <PresentationFormat>On-screen Show (4:3)</PresentationFormat>
  <Paragraphs>64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Oriel</vt:lpstr>
      <vt:lpstr>Settlement of cross-border electricity trade</vt:lpstr>
      <vt:lpstr>Type of settlement</vt:lpstr>
      <vt:lpstr>Regional Energy Accounts</vt:lpstr>
      <vt:lpstr>Bilateral trade account</vt:lpstr>
      <vt:lpstr>Deviation Account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Ravinder</dc:creator>
  <cp:lastModifiedBy>Nayyara</cp:lastModifiedBy>
  <cp:revision>13</cp:revision>
  <cp:lastPrinted>2014-06-24T07:35:16Z</cp:lastPrinted>
  <dcterms:created xsi:type="dcterms:W3CDTF">2014-06-23T14:21:48Z</dcterms:created>
  <dcterms:modified xsi:type="dcterms:W3CDTF">2014-06-24T09:43:03Z</dcterms:modified>
</cp:coreProperties>
</file>